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9" r:id="rId5"/>
    <p:sldId id="270" r:id="rId6"/>
    <p:sldId id="259" r:id="rId7"/>
    <p:sldId id="271" r:id="rId8"/>
    <p:sldId id="260" r:id="rId9"/>
    <p:sldId id="263" r:id="rId10"/>
    <p:sldId id="261" r:id="rId11"/>
    <p:sldId id="262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21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DBFE73E-8111-45AD-A50F-BC4ED625CF81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89B10A9-DC26-4D6B-83D6-EEC7572C3E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BFE73E-8111-45AD-A50F-BC4ED625CF81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9B10A9-DC26-4D6B-83D6-EEC7572C3EB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BFE73E-8111-45AD-A50F-BC4ED625CF81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9B10A9-DC26-4D6B-83D6-EEC7572C3EB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BFE73E-8111-45AD-A50F-BC4ED625CF81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9B10A9-DC26-4D6B-83D6-EEC7572C3EB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BFE73E-8111-45AD-A50F-BC4ED625CF81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9B10A9-DC26-4D6B-83D6-EEC7572C3EB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BFE73E-8111-45AD-A50F-BC4ED625CF81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9B10A9-DC26-4D6B-83D6-EEC7572C3EB9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BFE73E-8111-45AD-A50F-BC4ED625CF81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9B10A9-DC26-4D6B-83D6-EEC7572C3E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DBFE73E-8111-45AD-A50F-BC4ED625CF81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9B10A9-DC26-4D6B-83D6-EEC7572C3EB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DBFE73E-8111-45AD-A50F-BC4ED625CF81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89B10A9-DC26-4D6B-83D6-EEC7572C3EB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BFE73E-8111-45AD-A50F-BC4ED625CF81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9B10A9-DC26-4D6B-83D6-EEC7572C3E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BFE73E-8111-45AD-A50F-BC4ED625CF81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9B10A9-DC26-4D6B-83D6-EEC7572C3E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DBFE73E-8111-45AD-A50F-BC4ED625CF81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89B10A9-DC26-4D6B-83D6-EEC7572C3EB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381642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автономное дошкольное образовательное учреждение </a:t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комбинированного вида №87» НМР РТ</a:t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cs typeface="Aharoni" panose="02010803020104030203" pitchFamily="2" charset="-79"/>
              </a:rPr>
              <a:t/>
            </a:r>
            <a:br>
              <a:rPr lang="ru-RU" sz="1200" dirty="0">
                <a:cs typeface="Aharoni" panose="02010803020104030203" pitchFamily="2" charset="-79"/>
              </a:rPr>
            </a:br>
            <a:r>
              <a:rPr lang="ru-RU" sz="1200" dirty="0" smtClean="0">
                <a:cs typeface="Aharoni" panose="02010803020104030203" pitchFamily="2" charset="-79"/>
              </a:rPr>
              <a:t/>
            </a:r>
            <a:br>
              <a:rPr lang="ru-RU" sz="1200" dirty="0" smtClean="0">
                <a:cs typeface="Aharoni" panose="02010803020104030203" pitchFamily="2" charset="-79"/>
              </a:rPr>
            </a:br>
            <a:r>
              <a:rPr lang="ru-RU" sz="1200" dirty="0">
                <a:cs typeface="Aharoni" panose="02010803020104030203" pitchFamily="2" charset="-79"/>
              </a:rPr>
              <a:t/>
            </a:r>
            <a:br>
              <a:rPr lang="ru-RU" sz="1200" dirty="0">
                <a:cs typeface="Aharoni" panose="02010803020104030203" pitchFamily="2" charset="-79"/>
              </a:rPr>
            </a:br>
            <a:r>
              <a:rPr lang="ru-RU" sz="1200" dirty="0" smtClean="0">
                <a:cs typeface="Aharoni" panose="02010803020104030203" pitchFamily="2" charset="-79"/>
              </a:rPr>
              <a:t/>
            </a:r>
            <a:br>
              <a:rPr lang="ru-RU" sz="1200" dirty="0" smtClean="0">
                <a:cs typeface="Aharoni" panose="02010803020104030203" pitchFamily="2" charset="-79"/>
              </a:rPr>
            </a:br>
            <a:r>
              <a:rPr lang="ru-RU" sz="1200" dirty="0">
                <a:cs typeface="Aharoni" panose="02010803020104030203" pitchFamily="2" charset="-79"/>
              </a:rPr>
              <a:t/>
            </a:r>
            <a:br>
              <a:rPr lang="ru-RU" sz="1200" dirty="0">
                <a:cs typeface="Aharoni" panose="02010803020104030203" pitchFamily="2" charset="-79"/>
              </a:rPr>
            </a:br>
            <a:r>
              <a:rPr lang="ru-RU" sz="1200" dirty="0" smtClean="0">
                <a:cs typeface="Aharoni" panose="02010803020104030203" pitchFamily="2" charset="-79"/>
              </a:rPr>
              <a:t/>
            </a:r>
            <a:br>
              <a:rPr lang="ru-RU" sz="1200" dirty="0" smtClean="0">
                <a:cs typeface="Aharoni" panose="02010803020104030203" pitchFamily="2" charset="-79"/>
              </a:rPr>
            </a:br>
            <a:r>
              <a:rPr lang="ru-RU" sz="3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Консультационный центр </a:t>
            </a:r>
            <a:br>
              <a:rPr lang="ru-RU" sz="3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«Импульс добра»</a:t>
            </a:r>
            <a:br>
              <a:rPr lang="ru-RU" sz="3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chemeClr val="accent1"/>
                </a:solidFill>
                <a:cs typeface="Aharoni" panose="02010803020104030203" pitchFamily="2" charset="-79"/>
              </a:rPr>
              <a:t/>
            </a:r>
            <a:br>
              <a:rPr lang="ru-RU" sz="1200" dirty="0">
                <a:solidFill>
                  <a:schemeClr val="accent1"/>
                </a:solidFill>
                <a:cs typeface="Aharoni" panose="02010803020104030203" pitchFamily="2" charset="-79"/>
              </a:rPr>
            </a:br>
            <a:r>
              <a:rPr lang="ru-RU" sz="1200" dirty="0" smtClean="0">
                <a:cs typeface="Aharoni" panose="02010803020104030203" pitchFamily="2" charset="-79"/>
              </a:rPr>
              <a:t/>
            </a:r>
            <a:br>
              <a:rPr lang="ru-RU" sz="1200" dirty="0" smtClean="0">
                <a:cs typeface="Aharoni" panose="02010803020104030203" pitchFamily="2" charset="-79"/>
              </a:rPr>
            </a:br>
            <a:r>
              <a:rPr lang="ru-RU" sz="1200" dirty="0">
                <a:cs typeface="Aharoni" panose="02010803020104030203" pitchFamily="2" charset="-79"/>
              </a:rPr>
              <a:t/>
            </a:r>
            <a:br>
              <a:rPr lang="ru-RU" sz="1200" dirty="0">
                <a:cs typeface="Aharoni" panose="02010803020104030203" pitchFamily="2" charset="-79"/>
              </a:rPr>
            </a:br>
            <a:r>
              <a:rPr lang="ru-RU" sz="1200" dirty="0" smtClean="0">
                <a:cs typeface="Aharoni" panose="02010803020104030203" pitchFamily="2" charset="-79"/>
              </a:rPr>
              <a:t/>
            </a:r>
            <a:br>
              <a:rPr lang="ru-RU" sz="1200" dirty="0" smtClean="0">
                <a:cs typeface="Aharoni" panose="02010803020104030203" pitchFamily="2" charset="-79"/>
              </a:rPr>
            </a:br>
            <a:endParaRPr lang="ru-RU" sz="1200" dirty="0">
              <a:cs typeface="Aharoni" panose="02010803020104030203" pitchFamily="2" charset="-79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1400" dirty="0" smtClean="0"/>
              <a:t>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15792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2"/>
            <a:ext cx="8280920" cy="55484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Цель нашего центра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 оказания методической, психолого-педагогической, диагностической и консультативной помощи без взимания платы с родителей с детьми дошкольного возраста, в том числе с детьми с ограниченными возможностями здоровья и детьми – инвалидами.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Основные задачи центра:</a:t>
            </a:r>
          </a:p>
          <a:p>
            <a:pPr lvl="0" algn="just" fontAlgn="base">
              <a:spcBef>
                <a:spcPts val="600"/>
              </a:spcBef>
              <a:buClr>
                <a:srgbClr val="FE8637">
                  <a:lumMod val="75000"/>
                </a:srgbClr>
              </a:buClr>
              <a:buSzPct val="70000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1.Предоставлять методическую, психолого-педагогическую диагностическую, консультативную помощь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 (законным представителям) по различным вопросам воспитания, обучения и развития детей с ОВЗ и детей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инвалидов.</a:t>
            </a:r>
            <a:endParaRPr lang="ru-RU" sz="1700" dirty="0">
              <a:solidFill>
                <a:srgbClr val="777C84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180340" algn="l"/>
              </a:tabLs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2.Разработка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индивидуальных рекомендаций по оказанию детям возможной методической, психолого-педагогической, диагностической и консультативной помощи и обучение родителей (законных представителей) практическим навыкам создания развивающей среды в условиях семьи.</a:t>
            </a:r>
          </a:p>
          <a:p>
            <a:pPr>
              <a:tabLst>
                <a:tab pos="180340" algn="l"/>
              </a:tabLs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3.	Содействие в социализации детей дошкольного возраста.</a:t>
            </a:r>
          </a:p>
          <a:p>
            <a:pPr lvl="0" algn="just" fontAlgn="base">
              <a:buClr>
                <a:srgbClr val="FE8637"/>
              </a:buClr>
              <a:buSzPct val="70000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4.Своевременное выявление детей раннего и дошкольного возраста с ограниченными возможностями здоровья с целью квалификационной коррекции недостатков в психическом и (или) физическом развитии.</a:t>
            </a:r>
          </a:p>
          <a:p>
            <a:pPr>
              <a:tabLst>
                <a:tab pos="180340" algn="l"/>
              </a:tabLs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5.	Установление эмоционально комфортной обстановки в воспитании ребёнка в условиях семьи и взаимодействия  единых задач воспитания семьи и ДОУ.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5131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8208912" cy="46371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В нашем центре работают специалисты: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1600" b="1" dirty="0" smtClean="0"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600" b="1" dirty="0" err="1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Ганиуллина</a:t>
            </a:r>
            <a:r>
              <a:rPr lang="ru-RU" sz="1600" b="1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Алсу </a:t>
            </a:r>
            <a:r>
              <a:rPr lang="ru-RU" sz="1600" b="1" dirty="0" err="1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Шамилевна</a:t>
            </a:r>
            <a:r>
              <a:rPr lang="ru-RU" sz="1600" b="1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-учитель-логопед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1600" dirty="0" smtClean="0"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Образование: высшее, ГОУ ВПО «Московский государственный открытый педагогический университет им.Шолохова»,2004г.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Специальность: учитель-логопед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Общий стаж: 22года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 данной должности:17 лет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Логопед 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помогает определить уровень познавательно-речевого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развития  ребенка, показывает, как  можно помочь ребенку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избавиться   от речевых недостатков, учит родителя  и 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ребенка интересным речевым  играм и упражнениям.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ает консультации родителям.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600" dirty="0" smtClean="0"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600" dirty="0" smtClean="0"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1600" dirty="0" smtClean="0"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ИРИНА\Desktop\Фото 3\Фото 2 (2)\IMG-20180202-WA00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616576"/>
            <a:ext cx="3600400" cy="27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403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879873"/>
            <a:ext cx="8424936" cy="4307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ru-RU" sz="16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Галимуллина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Эндже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Габдулловна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-педагог-психолог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</a:p>
          <a:p>
            <a:pPr lvl="0" algn="ctr">
              <a:lnSpc>
                <a:spcPct val="107000"/>
              </a:lnSpc>
            </a:pPr>
            <a:endParaRPr lang="ru-RU" sz="1600" dirty="0" smtClean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Образование: высшее, Университет управления «ТИСБИ» г.Казань,2015г.</a:t>
            </a:r>
          </a:p>
          <a:p>
            <a:pPr lvl="0">
              <a:lnSpc>
                <a:spcPct val="107000"/>
              </a:lnSpc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Специальность: психология</a:t>
            </a:r>
          </a:p>
          <a:p>
            <a:pPr lvl="0">
              <a:lnSpc>
                <a:spcPct val="107000"/>
              </a:lnSpc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Общий стаж: 16 лет</a:t>
            </a:r>
          </a:p>
          <a:p>
            <a:pPr lvl="0">
              <a:lnSpc>
                <a:spcPct val="107000"/>
              </a:lnSpc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 данной должности : 10 лет.</a:t>
            </a:r>
          </a:p>
          <a:p>
            <a:pPr lvl="0">
              <a:lnSpc>
                <a:spcPct val="107000"/>
              </a:lnSpc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Педагог-психолог помогает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выявить  эмоционально-личностные проблемы, определить уровни развития познавательных процессов (внимания, память, мышление, воображение) детей. Психолого-педагогической поддержки семьи и повышение </a:t>
            </a:r>
          </a:p>
          <a:p>
            <a:pPr lvl="0">
              <a:lnSpc>
                <a:spcPct val="107000"/>
              </a:lnSpc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компетентности родителей в вопросах воспитания и развития </a:t>
            </a:r>
          </a:p>
          <a:p>
            <a:pPr lvl="0">
              <a:lnSpc>
                <a:spcPct val="107000"/>
              </a:lnSpc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ребенка. Анализирует детско-родительские отношения, проводит </a:t>
            </a:r>
          </a:p>
          <a:p>
            <a:pPr lvl="0">
              <a:lnSpc>
                <a:spcPct val="107000"/>
              </a:lnSpc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 желанию родителей диагностическое обследование уровня </a:t>
            </a:r>
          </a:p>
          <a:p>
            <a:pPr lvl="0">
              <a:lnSpc>
                <a:spcPct val="107000"/>
              </a:lnSpc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психологической готовности ребенка к обучению в школе, </a:t>
            </a:r>
          </a:p>
          <a:p>
            <a:pPr lvl="0">
              <a:lnSpc>
                <a:spcPct val="107000"/>
              </a:lnSpc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консультирует родителей в период посещения Консультационного</a:t>
            </a:r>
          </a:p>
          <a:p>
            <a:pPr lvl="0">
              <a:lnSpc>
                <a:spcPct val="107000"/>
              </a:lnSpc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центра. Организует совместные (групповые и индивидуальные)</a:t>
            </a:r>
          </a:p>
          <a:p>
            <a:pPr lvl="0">
              <a:lnSpc>
                <a:spcPct val="107000"/>
              </a:lnSpc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коррекционное–развивающие занятия.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121456"/>
            <a:ext cx="2689225" cy="358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912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836712"/>
            <a:ext cx="7488832" cy="3559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ru-RU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Засеева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</a:t>
            </a:r>
            <a:r>
              <a:rPr lang="ru-RU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Ляйсан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Рустамовна -дошкольный педагог .</a:t>
            </a:r>
          </a:p>
          <a:p>
            <a:pPr lvl="0" algn="ctr">
              <a:lnSpc>
                <a:spcPct val="107000"/>
              </a:lnSpc>
            </a:pPr>
            <a:endParaRPr lang="ru-RU" b="1" dirty="0" smtClean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Образование - высшее, </a:t>
            </a:r>
            <a:r>
              <a:rPr lang="ru-RU" dirty="0" smtClean="0">
                <a:latin typeface="Times New Roman"/>
                <a:ea typeface="Calibri"/>
              </a:rPr>
              <a:t>ФГБОУ </a:t>
            </a:r>
            <a:r>
              <a:rPr lang="ru-RU" dirty="0">
                <a:latin typeface="Times New Roman"/>
                <a:ea typeface="Calibri"/>
              </a:rPr>
              <a:t>ВПО «</a:t>
            </a:r>
            <a:r>
              <a:rPr lang="ru-RU" dirty="0" err="1">
                <a:latin typeface="Times New Roman"/>
                <a:ea typeface="Calibri"/>
              </a:rPr>
              <a:t>Набережночелнинский</a:t>
            </a:r>
            <a:r>
              <a:rPr lang="ru-RU" dirty="0">
                <a:latin typeface="Times New Roman"/>
                <a:ea typeface="Calibri"/>
              </a:rPr>
              <a:t> институт </a:t>
            </a:r>
            <a:r>
              <a:rPr lang="ru-RU" dirty="0" smtClean="0">
                <a:latin typeface="Times New Roman"/>
                <a:ea typeface="Calibri"/>
              </a:rPr>
              <a:t>социально-педагогических технологий </a:t>
            </a:r>
            <a:r>
              <a:rPr lang="ru-RU" dirty="0">
                <a:latin typeface="Times New Roman"/>
                <a:ea typeface="Calibri"/>
              </a:rPr>
              <a:t>и ресурсов</a:t>
            </a:r>
            <a:r>
              <a:rPr lang="ru-RU" dirty="0" smtClean="0">
                <a:latin typeface="Times New Roman"/>
                <a:ea typeface="Calibri"/>
              </a:rPr>
              <a:t>»,2011г.</a:t>
            </a:r>
          </a:p>
          <a:p>
            <a:pPr lvl="0">
              <a:lnSpc>
                <a:spcPct val="107000"/>
              </a:lnSpc>
            </a:pPr>
            <a:r>
              <a:rPr lang="ru-RU" dirty="0" smtClean="0">
                <a:latin typeface="Times New Roman"/>
                <a:ea typeface="Calibri"/>
              </a:rPr>
              <a:t>Специальность - </a:t>
            </a:r>
            <a:r>
              <a:rPr lang="ru-RU" dirty="0">
                <a:latin typeface="Times New Roman"/>
                <a:ea typeface="Calibri"/>
              </a:rPr>
              <a:t>дошкольная педагогика и </a:t>
            </a:r>
            <a:r>
              <a:rPr lang="ru-RU" dirty="0" smtClean="0">
                <a:latin typeface="Times New Roman"/>
                <a:ea typeface="Calibri"/>
              </a:rPr>
              <a:t>психология.</a:t>
            </a:r>
          </a:p>
          <a:p>
            <a:pPr lvl="0">
              <a:lnSpc>
                <a:spcPct val="107000"/>
              </a:lnSpc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Общий стаж – 21 лет</a:t>
            </a:r>
          </a:p>
          <a:p>
            <a:pPr lvl="0">
              <a:lnSpc>
                <a:spcPct val="107000"/>
              </a:lnSpc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 данной должности – 19 лет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Дошкольный педагог оказывает </a:t>
            </a:r>
            <a:r>
              <a:rPr lang="ru-RU" b="1" dirty="0" smtClean="0">
                <a:solidFill>
                  <a:srgbClr val="444444"/>
                </a:solidFill>
                <a:latin typeface="arial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методическую и практическую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воспитании, развитии  детей раннего и дошкольного </a:t>
            </a:r>
          </a:p>
          <a:p>
            <a:pPr lvl="0" algn="just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возраста. Получают квалифицированную помощь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различным вопросам.</a:t>
            </a:r>
          </a:p>
          <a:p>
            <a:pPr lvl="0"/>
            <a:r>
              <a:rPr lang="ru-RU" sz="16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026" name="Picture 2" descr="C:\Users\ИРИНА\Desktop\Фото 3\IMG_64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005064"/>
            <a:ext cx="3703440" cy="24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1147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548680"/>
            <a:ext cx="7920880" cy="5568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effectLst/>
                <a:latin typeface="Times New Roman"/>
                <a:ea typeface="Calibri"/>
                <a:cs typeface="Times New Roman"/>
              </a:rPr>
              <a:t>Камаева</a:t>
            </a: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 Наталья Валерьевна - инструктор ЛФК</a:t>
            </a: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</a:p>
          <a:p>
            <a:r>
              <a:rPr lang="ru-RU" dirty="0" smtClean="0">
                <a:latin typeface="Times New Roman"/>
                <a:ea typeface="Calibri"/>
                <a:cs typeface="Times New Roman"/>
              </a:rPr>
              <a:t>Образование: среднее профессиональное Шуйское медицинское училище,2003г. </a:t>
            </a:r>
          </a:p>
          <a:p>
            <a:r>
              <a:rPr lang="ru-RU" dirty="0" smtClean="0">
                <a:latin typeface="Times New Roman"/>
                <a:ea typeface="Calibri"/>
                <a:cs typeface="Times New Roman"/>
              </a:rPr>
              <a:t>Дополнительное образование: АНО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ВО «Европейский университет «Бизнес-треугольник» г. Санкт-Петербург, 2019 г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.</a:t>
            </a:r>
          </a:p>
          <a:p>
            <a:r>
              <a:rPr lang="ru-RU" dirty="0" smtClean="0">
                <a:latin typeface="Times New Roman"/>
                <a:ea typeface="Calibri"/>
                <a:cs typeface="Times New Roman"/>
              </a:rPr>
              <a:t>Специальность: лечебная физкультура</a:t>
            </a:r>
          </a:p>
          <a:p>
            <a:r>
              <a:rPr lang="ru-RU" dirty="0" smtClean="0">
                <a:latin typeface="Times New Roman"/>
                <a:ea typeface="Calibri"/>
                <a:cs typeface="Times New Roman"/>
              </a:rPr>
              <a:t>Общий стаж: 16 лет</a:t>
            </a:r>
          </a:p>
          <a:p>
            <a:r>
              <a:rPr lang="ru-RU" dirty="0" smtClean="0">
                <a:latin typeface="Times New Roman"/>
                <a:ea typeface="Calibri"/>
                <a:cs typeface="Times New Roman"/>
              </a:rPr>
              <a:t>Стаж в данной должности: 1,5 года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Инструктор ЛФК проводит консультации с родителями и дает рекомендации по проведению лечебной физкультуры, которые способствуют восстановлению органов и систем организма (по назначению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 врача).Дает рекомендации родителям.</a:t>
            </a:r>
            <a:endParaRPr lang="ru-RU" dirty="0" smtClean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 Целью лечебной физкультуры является:</a:t>
            </a:r>
            <a:endParaRPr lang="ru-RU" dirty="0" smtClean="0">
              <a:effectLst/>
              <a:latin typeface="Calibri"/>
              <a:ea typeface="Calibri"/>
              <a:cs typeface="Times New Roman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усиление терапевтического эффекта при различных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 патологиях;</a:t>
            </a:r>
            <a:endParaRPr lang="ru-RU" dirty="0" smtClean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- укрепление оборонительных свойств организма;</a:t>
            </a:r>
            <a:endParaRPr lang="ru-RU" dirty="0" smtClean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- общее оздоровление;</a:t>
            </a:r>
            <a:endParaRPr lang="ru-RU" dirty="0" smtClean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- внушение уверенности в своих силах;</a:t>
            </a:r>
            <a:endParaRPr lang="ru-RU" dirty="0" smtClean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- улучшение настроения.</a:t>
            </a:r>
            <a:endParaRPr lang="ru-RU" dirty="0" smtClean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6146" name="Picture 2" descr="C:\Users\ИРИНА\Desktop\Фото 3\импульс добра\Xgax7vWjNa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630" y="3501008"/>
            <a:ext cx="2217440" cy="29565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61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4359" y="836712"/>
            <a:ext cx="6318448" cy="3220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ru-RU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Никифорова Ольга Валерьевна - </a:t>
            </a:r>
            <a:r>
              <a:rPr lang="ru-RU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и</a:t>
            </a:r>
            <a:r>
              <a:rPr lang="ru-RU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нструктор </a:t>
            </a:r>
            <a:r>
              <a:rPr lang="ru-RU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по </a:t>
            </a:r>
            <a:r>
              <a:rPr lang="ru-RU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плаванию</a:t>
            </a:r>
          </a:p>
          <a:p>
            <a:pPr lvl="0">
              <a:lnSpc>
                <a:spcPct val="107000"/>
              </a:lnSpc>
            </a:pPr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Образование: высшее,</a:t>
            </a:r>
            <a:r>
              <a:rPr lang="ru-RU" dirty="0">
                <a:solidFill>
                  <a:srgbClr val="FF0000"/>
                </a:solidFill>
                <a:latin typeface="Times New Roman"/>
                <a:ea typeface="Calibri"/>
              </a:rPr>
              <a:t> </a:t>
            </a:r>
            <a:r>
              <a:rPr lang="ru-RU" sz="1600" dirty="0" smtClean="0">
                <a:latin typeface="Times New Roman"/>
                <a:ea typeface="Calibri"/>
              </a:rPr>
              <a:t> </a:t>
            </a:r>
            <a:r>
              <a:rPr lang="ru-RU" sz="1600" dirty="0">
                <a:latin typeface="Times New Roman"/>
                <a:ea typeface="Calibri"/>
              </a:rPr>
              <a:t>ФГБОУ ВПО "Поволжская гос</a:t>
            </a:r>
            <a:r>
              <a:rPr lang="ru-RU" sz="1600" dirty="0" smtClean="0">
                <a:latin typeface="Times New Roman"/>
                <a:ea typeface="Calibri"/>
              </a:rPr>
              <a:t>. академия </a:t>
            </a:r>
            <a:r>
              <a:rPr lang="ru-RU" sz="1600" dirty="0">
                <a:latin typeface="Times New Roman"/>
                <a:ea typeface="Calibri"/>
              </a:rPr>
              <a:t>физкультуры, спорта и туризма", </a:t>
            </a:r>
            <a:r>
              <a:rPr lang="ru-RU" sz="1600" dirty="0" smtClean="0">
                <a:latin typeface="Times New Roman"/>
                <a:ea typeface="Calibri"/>
              </a:rPr>
              <a:t>2014</a:t>
            </a:r>
          </a:p>
          <a:p>
            <a:pPr lvl="0">
              <a:lnSpc>
                <a:spcPct val="107000"/>
              </a:lnSpc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Специальность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: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специалист по физической культуре и спорту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Общий стаж: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25года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 данной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должности:4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лет</a:t>
            </a:r>
          </a:p>
          <a:p>
            <a:pPr lvl="0">
              <a:lnSpc>
                <a:spcPct val="107000"/>
              </a:lnSpc>
            </a:pPr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Инструктор по плаванию проводит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консультации с родителями и дает рекомендации по выполнению движений нижними конечностями с большой амплитудой, для более быстрого освоения тех или иных упражнений и сокращения сроков реабилитации. </a:t>
            </a:r>
            <a:endParaRPr lang="ru-RU" sz="14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3" name="Picture 1" descr="C:\Users\87\Desktop\DSC020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789040"/>
            <a:ext cx="4015817" cy="22582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5385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764704"/>
            <a:ext cx="8136904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Выбор идеи организации консультационного центра</a:t>
            </a:r>
            <a:r>
              <a:rPr lang="ru-RU" b="1" dirty="0" smtClean="0"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в МАДОУ «Детский сад комбинированного вида № 87»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обусловлен необходимостью:</a:t>
            </a:r>
          </a:p>
          <a:p>
            <a:pPr indent="180340" algn="just">
              <a:spcAft>
                <a:spcPts val="0"/>
              </a:spcAft>
            </a:pP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indent="180340"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- поиска новых эффективных форм образовательного взаимодействия с родителями (законными представителями) неорганизованных детей с особыми возможностями здоровья и детьми-инвалидами;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indent="180340"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- оказания дифференцированной методической, психолого-педагогической и диагностической помощи.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indent="180340"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- развития системы дополнительных  бесплатных услуг, обеспечивающих индивидуальные, психофизические особенности развития детей с ОВЗ и детей-инвалидов;</a:t>
            </a:r>
            <a:endParaRPr lang="ru-RU" sz="1400" dirty="0" smtClean="0">
              <a:effectLst/>
              <a:latin typeface="Calibri"/>
              <a:ea typeface="Times New Roman"/>
              <a:cs typeface="Times New Roman"/>
            </a:endParaRPr>
          </a:p>
          <a:p>
            <a:pPr indent="180340"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- освоения педагогами инновационных технологий взаимодействия с родителями (законными представителями).</a:t>
            </a:r>
            <a:endParaRPr lang="ru-RU" sz="14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46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87624" y="843676"/>
            <a:ext cx="734481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buClr>
                <a:srgbClr val="FE8637"/>
              </a:buClr>
              <a:buSzPct val="70000"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Социальный эффект.</a:t>
            </a:r>
          </a:p>
          <a:p>
            <a:pPr lvl="0" algn="just">
              <a:spcBef>
                <a:spcPts val="600"/>
              </a:spcBef>
              <a:buClr>
                <a:srgbClr val="FE8637"/>
              </a:buClr>
              <a:buSzPct val="70000"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-Обеспечение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качественной реабилитационной помощи  детям с ОВЗ и детям-инвалидам с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нарушением опорно-двигательного аппарата.   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600"/>
              </a:spcBef>
              <a:buClr>
                <a:srgbClr val="FE8637"/>
              </a:buClr>
              <a:buSzPct val="70000"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-Адаптация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детей в социуме, проявляющейся в коммуникативной, информационной и социальной компетентности.  </a:t>
            </a:r>
          </a:p>
          <a:p>
            <a:pPr lvl="0" algn="just">
              <a:spcBef>
                <a:spcPts val="600"/>
              </a:spcBef>
              <a:buClr>
                <a:srgbClr val="FE8637"/>
              </a:buClr>
              <a:buSzPct val="70000"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-Адекватность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технологического компонента </a:t>
            </a:r>
            <a:endParaRPr lang="ru-RU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600"/>
              </a:spcBef>
              <a:buClr>
                <a:srgbClr val="FE8637"/>
              </a:buClr>
              <a:buSzPct val="70000"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образовательного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процесса его целям и содержанию.  </a:t>
            </a:r>
          </a:p>
          <a:p>
            <a:pPr lvl="0" algn="just">
              <a:spcBef>
                <a:spcPts val="600"/>
              </a:spcBef>
              <a:buClr>
                <a:srgbClr val="FE8637"/>
              </a:buClr>
              <a:buSzPct val="70000"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-Профессиональное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развитие </a:t>
            </a:r>
            <a:endParaRPr lang="ru-RU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600"/>
              </a:spcBef>
              <a:buClr>
                <a:srgbClr val="FE8637"/>
              </a:buClr>
              <a:buSzPct val="70000"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педагогического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коллектива,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выражающееся</a:t>
            </a:r>
          </a:p>
          <a:p>
            <a:pPr lvl="0" algn="just">
              <a:spcBef>
                <a:spcPts val="600"/>
              </a:spcBef>
              <a:buClr>
                <a:srgbClr val="FE8637"/>
              </a:buClr>
              <a:buSzPct val="70000"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конкурсной активности педагогов. </a:t>
            </a:r>
          </a:p>
          <a:p>
            <a:pPr lvl="0" algn="just">
              <a:spcBef>
                <a:spcPts val="600"/>
              </a:spcBef>
              <a:buClr>
                <a:srgbClr val="FE8637"/>
              </a:buClr>
              <a:buSzPct val="70000"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-Позиционирование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образовательного </a:t>
            </a:r>
            <a:endParaRPr lang="ru-RU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600"/>
              </a:spcBef>
              <a:buClr>
                <a:srgbClr val="FE8637"/>
              </a:buClr>
              <a:buSzPct val="70000"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учреждения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как внедряющего </a:t>
            </a:r>
            <a:endParaRPr lang="ru-RU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600"/>
              </a:spcBef>
              <a:buClr>
                <a:srgbClr val="FE8637"/>
              </a:buClr>
              <a:buSzPct val="70000"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инновационные 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образовательные  технологии</a:t>
            </a:r>
            <a:r>
              <a:rPr lang="ru-RU" dirty="0">
                <a:solidFill>
                  <a:srgbClr val="777C84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777C84">
                  <a:lumMod val="50000"/>
                </a:srgbClr>
              </a:solidFill>
              <a:latin typeface="Century Schoolbook"/>
            </a:endParaRPr>
          </a:p>
        </p:txBody>
      </p:sp>
      <p:pic>
        <p:nvPicPr>
          <p:cNvPr id="7170" name="Picture 2" descr="C:\Users\ИРИНА\Desktop\Фото 3\импульс добра\jTAGwCfpFU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747" y="2924944"/>
            <a:ext cx="2690416" cy="35872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56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222522"/>
              </p:ext>
            </p:extLst>
          </p:nvPr>
        </p:nvGraphicFramePr>
        <p:xfrm>
          <a:off x="1619672" y="1124743"/>
          <a:ext cx="6984774" cy="4711339"/>
        </p:xfrm>
        <a:graphic>
          <a:graphicData uri="http://schemas.openxmlformats.org/drawingml/2006/table">
            <a:tbl>
              <a:tblPr firstRow="1" firstCol="1" bandRow="1"/>
              <a:tblGrid>
                <a:gridCol w="911899"/>
                <a:gridCol w="1884735"/>
                <a:gridCol w="1452443"/>
                <a:gridCol w="911899"/>
                <a:gridCol w="911899"/>
                <a:gridCol w="911899"/>
              </a:tblGrid>
              <a:tr h="656809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п\п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индикатора/ показателя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Минимальное значение, начиная с 2020 года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Значение субъекта Российской Федерации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00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2021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2022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281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Доступность дошкольного образования для детей в возрасте от 2 месяцев до 3 лет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67.5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184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Доступность дошкольного образования для детей в возрасте от 3 до 7 лет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99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99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298"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422094" y="430506"/>
            <a:ext cx="669443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80975" fontAlgn="base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1809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Общее описание ожидаемых  результатов: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99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282193"/>
              </p:ext>
            </p:extLst>
          </p:nvPr>
        </p:nvGraphicFramePr>
        <p:xfrm>
          <a:off x="755576" y="217764"/>
          <a:ext cx="7488832" cy="6827843"/>
        </p:xfrm>
        <a:graphic>
          <a:graphicData uri="http://schemas.openxmlformats.org/drawingml/2006/table">
            <a:tbl>
              <a:tblPr firstRow="1" firstCol="1" bandRow="1"/>
              <a:tblGrid>
                <a:gridCol w="3758530"/>
                <a:gridCol w="3730302"/>
              </a:tblGrid>
              <a:tr h="482953">
                <a:tc>
                  <a:txBody>
                    <a:bodyPr/>
                    <a:lstStyle/>
                    <a:p>
                      <a:pPr indent="18034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Ожидаемые </a:t>
                      </a:r>
                      <a:r>
                        <a:rPr lang="ru-RU" sz="20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результаты</a:t>
                      </a:r>
                      <a:endParaRPr lang="ru-RU" sz="2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01" marR="417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Способы определения результативности</a:t>
                      </a:r>
                      <a:endParaRPr lang="ru-RU" sz="2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01" marR="417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462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Повышение статуса МАДОУ «Детский сад комбинированного вида № 87», предоставляющего широкий спектр услуг дошкольного образования.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1701" marR="417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3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Размещение информации в сети Интернет, средствах массовой информации.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63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Участие в конкурсах муниципального, регионального, федерального значения. 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01" marR="417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462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Повышение эффективности и качества предоставляемых образовательных услуг.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1701" marR="417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3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Участие в распространении инновационных продуктов реализации проекта на  всероссийском, республиканском, региональном,  муниципальном   уровнях. 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01" marR="417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39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Модернизация дошкольного образования путем внедрения инновационных технологий дошкольного образования.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1701" marR="417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3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Организация на базе детского сада обучающих семинаров-практикумов, мастер-классов, открытых мероприятий.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01" marR="417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7701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Востребованности  родителями (законными представителями) услуг специалистов, предоставляемых консультационным пунктом.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01" marR="417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3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Ведение журнала посещаемости родителями консультационного пункта, 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63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обратная связь на сайте МАДОУ.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01" marR="417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776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Повышение уровня компетентности, интереса родителей к жизни детей в МАДОУ.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01" marR="417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3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Анкетирование, опросники, посещение занятий, тренингов, сайта МАДОУ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63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01" marR="417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770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Положительная оценка деятельности консультационного центра родителями.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01" marR="417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3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Анкетирование, опросники, журналы посещаемости, записи в книге отзывов и предложений.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01" marR="417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4627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Повышение педагогической культуры родителей, получивших образовательную услугу по программе консультационного центра.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01" marR="417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3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Анкетирование, опросники, наблюдения за участниками проекта, участие в работе консультационного центра. 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01" marR="417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77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Изменение характера детско-родительских отношений.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01" marR="417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3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Тестирование, наблюдение, анкетирование, обратная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связьдетей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и родителей.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01" marR="417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173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01" marR="417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indent="63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01" marR="417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570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7963538"/>
              </p:ext>
            </p:extLst>
          </p:nvPr>
        </p:nvGraphicFramePr>
        <p:xfrm>
          <a:off x="899592" y="620688"/>
          <a:ext cx="7488833" cy="6182575"/>
        </p:xfrm>
        <a:graphic>
          <a:graphicData uri="http://schemas.openxmlformats.org/drawingml/2006/table">
            <a:tbl>
              <a:tblPr firstRow="1" firstCol="1" bandRow="1"/>
              <a:tblGrid>
                <a:gridCol w="346153"/>
                <a:gridCol w="5288302"/>
                <a:gridCol w="641900"/>
                <a:gridCol w="1212478"/>
              </a:tblGrid>
              <a:tr h="3571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Перечень работ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Дата проведения работ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27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нормативно-правовых и организационно-распорядительных документов: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-приказ о реализации Грант (утверждение концепции, положение об оплате труда, штатное расписание)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Август  2020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Расчет затрат на функционирование пункта, составление сметы.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Август 2020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3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Информационно-методическая поддержка  мероприятий:  - оповещение через СМИ, 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сайт МАДОУ №87,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газета.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Сентябрь 2020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Разработка Программы деятельности Центра с 2020-2023гг. (дорожная карта)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01.09.2020-31.12.2020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27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Заключение договоров с социальными партнерами: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Государственное автономное образовательное учреждение среднего профессионального образования «Нижнекамский педагогический колледж» ;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Ч ОУ ВО Нижнекамский филиал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«Казанский инновационный университет им. В. Г. </a:t>
                      </a:r>
                      <a:r>
                        <a:rPr lang="ru-RU" sz="11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Тимирясова</a:t>
                      </a: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» (Институт Экономики Управления и Права);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 Средняя образовательная школа №10 НМР РТ ;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 Центр диагностики и консультирования Нижнекамского муниципального района Республики Татарстан ;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 МАОУ «Нижнекамская школа - интернет «Надежда» для детей с ограниченными возможностями здоровья» НМР РТ.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Сентябрь 2020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28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Представление опыта работы ДОУ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выступление на  конференции на базе </a:t>
                      </a: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ЧОУ ВО Нижнекамский филиал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«Казанский инновационный университет им. В. Г. Тимирясова» (Институт Экономики Управления и Права);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«Презентация опыта работы консультационного центра «Импульс добра»».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Октябрь 2020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Дооснащение Центра оборудованием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01.09.2020-31.12.2020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Входной и выходной мониторинг деятельности консультационного центра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01.09.2020-31.12.2020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440" marR="28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ru-RU" sz="1600" dirty="0" smtClean="0">
                <a:effectLst/>
                <a:latin typeface="Times New Roman"/>
                <a:ea typeface="Times New Roman"/>
              </a:rPr>
              <a:t/>
            </a:r>
            <a:br>
              <a:rPr lang="ru-RU" sz="1600" dirty="0" smtClean="0">
                <a:effectLst/>
                <a:latin typeface="Times New Roman"/>
                <a:ea typeface="Times New Roman"/>
              </a:rPr>
            </a:br>
            <a:r>
              <a:rPr lang="ru-RU" sz="1600" dirty="0">
                <a:effectLst/>
                <a:latin typeface="Times New Roman"/>
                <a:ea typeface="Times New Roman"/>
              </a:rPr>
              <a:t/>
            </a:r>
            <a:br>
              <a:rPr lang="ru-RU" sz="1600" dirty="0">
                <a:effectLst/>
                <a:latin typeface="Times New Roman"/>
                <a:ea typeface="Times New Roman"/>
              </a:rPr>
            </a:br>
            <a:r>
              <a:rPr lang="ru-RU" sz="1600" dirty="0" smtClean="0">
                <a:effectLst/>
                <a:latin typeface="Times New Roman"/>
                <a:ea typeface="Times New Roman"/>
              </a:rPr>
              <a:t/>
            </a:r>
            <a:br>
              <a:rPr lang="ru-RU" sz="1600" dirty="0" smtClean="0">
                <a:effectLst/>
                <a:latin typeface="Times New Roman"/>
                <a:ea typeface="Times New Roman"/>
              </a:rPr>
            </a:br>
            <a:r>
              <a:rPr lang="ru-RU" sz="1600" dirty="0">
                <a:effectLst/>
                <a:latin typeface="Times New Roman"/>
                <a:ea typeface="Times New Roman"/>
              </a:rPr>
              <a:t/>
            </a:r>
            <a:br>
              <a:rPr lang="ru-RU" sz="1600" dirty="0">
                <a:effectLst/>
                <a:latin typeface="Times New Roman"/>
                <a:ea typeface="Times New Roman"/>
              </a:rPr>
            </a:br>
            <a:r>
              <a:rPr lang="ru-RU" sz="22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Times New Roman"/>
                <a:ea typeface="Times New Roman"/>
              </a:rPr>
              <a:t>Перечень </a:t>
            </a:r>
            <a:r>
              <a:rPr lang="ru-RU" sz="220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Times New Roman"/>
                <a:ea typeface="Times New Roman"/>
              </a:rPr>
              <a:t>работ, выполняемых Получателем </a:t>
            </a:r>
            <a:br>
              <a:rPr lang="ru-RU" sz="220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Times New Roman"/>
                <a:ea typeface="Times New Roman"/>
              </a:rPr>
            </a:br>
            <a:r>
              <a:rPr lang="ru-RU" sz="220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Times New Roman"/>
                <a:ea typeface="Times New Roman"/>
              </a:rPr>
              <a:t> </a:t>
            </a:r>
            <a:br>
              <a:rPr lang="ru-RU" sz="220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Times New Roman"/>
                <a:ea typeface="Times New Roman"/>
              </a:rPr>
            </a:br>
            <a:endParaRPr lang="ru-RU" sz="2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20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2064</TotalTime>
  <Words>1192</Words>
  <Application>Microsoft Office PowerPoint</Application>
  <PresentationFormat>Экран (4:3)</PresentationFormat>
  <Paragraphs>187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Открытая</vt:lpstr>
      <vt:lpstr>Муниципальное автономное дошкольное образовательное учреждение  «Детский сад комбинированного вида №87» НМР РТ         Консультационный центр  «Импульс добра»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Перечень работ, выполняемых Получателем   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автономное дошкольное образовательное учреждение «Детский сад комбинированного вида №87» НМР РТ     Консультационный центр «Импульс добра»</dc:title>
  <dc:creator>ИРИНА</dc:creator>
  <cp:lastModifiedBy>ИРИНА</cp:lastModifiedBy>
  <cp:revision>38</cp:revision>
  <dcterms:created xsi:type="dcterms:W3CDTF">2020-08-21T06:09:23Z</dcterms:created>
  <dcterms:modified xsi:type="dcterms:W3CDTF">2020-11-05T07:26:36Z</dcterms:modified>
</cp:coreProperties>
</file>